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6" r:id="rId2"/>
    <p:sldId id="290" r:id="rId3"/>
    <p:sldId id="276" r:id="rId4"/>
    <p:sldId id="286" r:id="rId5"/>
    <p:sldId id="277" r:id="rId6"/>
    <p:sldId id="278" r:id="rId7"/>
    <p:sldId id="279" r:id="rId8"/>
    <p:sldId id="265" r:id="rId9"/>
    <p:sldId id="283" r:id="rId10"/>
    <p:sldId id="287" r:id="rId11"/>
    <p:sldId id="274"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CE0FC"/>
    <a:srgbClr val="4A5EE6"/>
    <a:srgbClr val="132BD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6"/>
  </p:normalViewPr>
  <p:slideViewPr>
    <p:cSldViewPr snapToGrid="0">
      <p:cViewPr varScale="1">
        <p:scale>
          <a:sx n="74" d="100"/>
          <a:sy n="74" d="100"/>
        </p:scale>
        <p:origin x="1042" y="67"/>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2/16/2025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2/16/2025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manoj-pardesi-4913b32a5/" TargetMode="External"/><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10.jpg"/><Relationship Id="rId10" Type="http://schemas.openxmlformats.org/officeDocument/2006/relationships/hyperlink" Target="http://linkedin.com/in/poornima-n-9847a52a8" TargetMode="External"/><Relationship Id="rId4" Type="http://schemas.openxmlformats.org/officeDocument/2006/relationships/image" Target="../media/image9.jpg"/><Relationship Id="rId9" Type="http://schemas.openxmlformats.org/officeDocument/2006/relationships/hyperlink" Target="https://www.linkedin.com/in/sreejith-sreekumar-b02054299?lipi=urn%3Ali%3Apage%3Ad_flagship3_profile_view_base_contact_details%3BMkHqSW80QpqYGFZbmSDonw%3D%3D"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368968" y="682805"/>
            <a:ext cx="11823032" cy="3890554"/>
          </a:xfrm>
        </p:spPr>
        <p:txBody>
          <a:bodyPr/>
          <a:lstStyle/>
          <a:p>
            <a:r>
              <a:rPr lang="en-US" sz="5400" b="1" dirty="0">
                <a:effectLst>
                  <a:outerShdw blurRad="38100" dist="38100" dir="2700000" algn="tl">
                    <a:srgbClr val="000000">
                      <a:alpha val="43137"/>
                    </a:srgbClr>
                  </a:outerShdw>
                </a:effectLst>
              </a:rPr>
              <a:t>Enhancing Financial Inclusion Through AI</a:t>
            </a:r>
            <a:endParaRPr lang="en-US" sz="4800" dirty="0">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368968" y="4364812"/>
            <a:ext cx="5903496" cy="2035988"/>
          </a:xfrm>
        </p:spPr>
        <p:txBody>
          <a:bodyPr/>
          <a:lstStyle/>
          <a:p>
            <a:pPr marL="0" lvl="0" indent="0" algn="l" rtl="0">
              <a:spcBef>
                <a:spcPts val="0"/>
              </a:spcBef>
              <a:spcAft>
                <a:spcPts val="0"/>
              </a:spcAft>
              <a:buNone/>
            </a:pPr>
            <a:r>
              <a:rPr lang="en-IN" sz="1600" b="1" u="sng" dirty="0">
                <a:effectLst>
                  <a:outerShdw blurRad="38100" dist="38100" dir="2700000" algn="tl">
                    <a:srgbClr val="000000">
                      <a:alpha val="43137"/>
                    </a:srgbClr>
                  </a:outerShdw>
                </a:effectLst>
                <a:latin typeface="+mj-lt"/>
              </a:rPr>
              <a:t>Authors:</a:t>
            </a:r>
          </a:p>
          <a:p>
            <a:pPr marL="0" lvl="0" indent="0" algn="l" rtl="0">
              <a:spcBef>
                <a:spcPts val="0"/>
              </a:spcBef>
              <a:spcAft>
                <a:spcPts val="0"/>
              </a:spcAft>
              <a:buNone/>
            </a:pPr>
            <a:r>
              <a:rPr lang="en-IN" sz="1600" b="1" dirty="0">
                <a:effectLst>
                  <a:outerShdw blurRad="38100" dist="38100" dir="2700000" algn="tl">
                    <a:srgbClr val="000000">
                      <a:alpha val="43137"/>
                    </a:srgbClr>
                  </a:outerShdw>
                </a:effectLst>
                <a:latin typeface="+mj-lt"/>
              </a:rPr>
              <a:t>Kavitha U - Associate Professor</a:t>
            </a:r>
          </a:p>
          <a:p>
            <a:pPr marL="0" lvl="0" indent="0" algn="l" rtl="0">
              <a:spcBef>
                <a:spcPts val="0"/>
              </a:spcBef>
              <a:spcAft>
                <a:spcPts val="0"/>
              </a:spcAft>
              <a:buNone/>
            </a:pPr>
            <a:r>
              <a:rPr lang="en-IN" sz="1600" b="1" dirty="0">
                <a:effectLst>
                  <a:outerShdw blurRad="38100" dist="38100" dir="2700000" algn="tl">
                    <a:srgbClr val="000000">
                      <a:alpha val="43137"/>
                    </a:srgbClr>
                  </a:outerShdw>
                </a:effectLst>
                <a:latin typeface="+mj-lt"/>
              </a:rPr>
              <a:t>Sreejith S - (1NH22CD127)</a:t>
            </a:r>
          </a:p>
          <a:p>
            <a:pPr marL="0" lvl="0" indent="0" algn="l" rtl="0">
              <a:spcBef>
                <a:spcPts val="0"/>
              </a:spcBef>
              <a:spcAft>
                <a:spcPts val="0"/>
              </a:spcAft>
              <a:buNone/>
            </a:pPr>
            <a:r>
              <a:rPr lang="en-IN" sz="1600" b="1" dirty="0">
                <a:effectLst>
                  <a:outerShdw blurRad="38100" dist="38100" dir="2700000" algn="tl">
                    <a:srgbClr val="000000">
                      <a:alpha val="43137"/>
                    </a:srgbClr>
                  </a:outerShdw>
                </a:effectLst>
                <a:latin typeface="+mj-lt"/>
              </a:rPr>
              <a:t>Manoj P - (1NH22CD064)</a:t>
            </a:r>
          </a:p>
          <a:p>
            <a:pPr marL="0" lvl="0" indent="0" algn="l" rtl="0">
              <a:spcBef>
                <a:spcPts val="0"/>
              </a:spcBef>
              <a:spcAft>
                <a:spcPts val="0"/>
              </a:spcAft>
              <a:buNone/>
            </a:pPr>
            <a:r>
              <a:rPr lang="en-IN" sz="1600" b="1" dirty="0">
                <a:effectLst>
                  <a:outerShdw blurRad="38100" dist="38100" dir="2700000" algn="tl">
                    <a:srgbClr val="000000">
                      <a:alpha val="43137"/>
                    </a:srgbClr>
                  </a:outerShdw>
                </a:effectLst>
                <a:latin typeface="+mj-lt"/>
              </a:rPr>
              <a:t>Poornima - (1NH22CD081)</a:t>
            </a:r>
          </a:p>
          <a:p>
            <a:pPr marL="0" lvl="0" indent="0" algn="l" rtl="0">
              <a:spcBef>
                <a:spcPts val="0"/>
              </a:spcBef>
              <a:spcAft>
                <a:spcPts val="0"/>
              </a:spcAft>
              <a:buNone/>
            </a:pPr>
            <a:r>
              <a:rPr lang="en-IN" sz="1600" b="1" dirty="0">
                <a:effectLst>
                  <a:outerShdw blurRad="38100" dist="38100" dir="2700000" algn="tl">
                    <a:srgbClr val="000000">
                      <a:alpha val="43137"/>
                    </a:srgbClr>
                  </a:outerShdw>
                </a:effectLst>
                <a:latin typeface="+mj-lt"/>
              </a:rPr>
              <a:t>P Harshad Ali Khan - (1NH22CD077)</a:t>
            </a:r>
          </a:p>
        </p:txBody>
      </p:sp>
      <p:sp>
        <p:nvSpPr>
          <p:cNvPr id="3" name="TextBox 2">
            <a:extLst>
              <a:ext uri="{FF2B5EF4-FFF2-40B4-BE49-F238E27FC236}">
                <a16:creationId xmlns:a16="http://schemas.microsoft.com/office/drawing/2014/main" id="{AE1F948A-FE86-879E-065D-DB43CF1BEE3F}"/>
              </a:ext>
            </a:extLst>
          </p:cNvPr>
          <p:cNvSpPr txBox="1"/>
          <p:nvPr/>
        </p:nvSpPr>
        <p:spPr>
          <a:xfrm>
            <a:off x="368968" y="2104862"/>
            <a:ext cx="9930064" cy="523220"/>
          </a:xfrm>
          <a:prstGeom prst="rect">
            <a:avLst/>
          </a:prstGeom>
          <a:noFill/>
          <a:effectLst>
            <a:outerShdw blurRad="50800" dist="38100" dir="8100000" algn="tr" rotWithShape="0">
              <a:prstClr val="black">
                <a:alpha val="40000"/>
              </a:prstClr>
            </a:outerShdw>
          </a:effectLst>
        </p:spPr>
        <p:txBody>
          <a:bodyPr wrap="square">
            <a:spAutoFit/>
          </a:bodyPr>
          <a:lstStyle/>
          <a:p>
            <a:r>
              <a:rPr lang="en-US" sz="2800" b="1" dirty="0">
                <a:ln w="3175">
                  <a:solidFill>
                    <a:schemeClr val="bg1"/>
                  </a:solidFill>
                </a:ln>
                <a:latin typeface="+mj-lt"/>
              </a:rPr>
              <a:t>Department of Computer Science - Data Science</a:t>
            </a:r>
            <a:endParaRPr lang="en-IN" sz="2800" dirty="0">
              <a:ln w="3175">
                <a:solidFill>
                  <a:schemeClr val="bg1"/>
                </a:solidFill>
              </a:ln>
              <a:latin typeface="+mj-lt"/>
            </a:endParaRPr>
          </a:p>
        </p:txBody>
      </p:sp>
      <p:pic>
        <p:nvPicPr>
          <p:cNvPr id="6" name="Picture 5">
            <a:extLst>
              <a:ext uri="{FF2B5EF4-FFF2-40B4-BE49-F238E27FC236}">
                <a16:creationId xmlns:a16="http://schemas.microsoft.com/office/drawing/2014/main" id="{357C7759-4DEB-5448-368A-CB6879D3F1A7}"/>
              </a:ext>
            </a:extLst>
          </p:cNvPr>
          <p:cNvPicPr>
            <a:picLocks noChangeAspect="1"/>
          </p:cNvPicPr>
          <p:nvPr/>
        </p:nvPicPr>
        <p:blipFill>
          <a:blip r:embed="rId2"/>
          <a:stretch>
            <a:fillRect/>
          </a:stretch>
        </p:blipFill>
        <p:spPr>
          <a:xfrm>
            <a:off x="6580251" y="5725203"/>
            <a:ext cx="5611749" cy="899984"/>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3626402" y="372250"/>
            <a:ext cx="4927463" cy="1877976"/>
          </a:xfrm>
          <a:effectLst>
            <a:outerShdw blurRad="50800" dist="38100" dir="2700000" algn="tl" rotWithShape="0">
              <a:prstClr val="black">
                <a:alpha val="40000"/>
              </a:prstClr>
            </a:outerShdw>
          </a:effectLst>
        </p:spPr>
        <p:txBody>
          <a:bodyPr/>
          <a:lstStyle/>
          <a:p>
            <a:r>
              <a:rPr lang="en-IN" dirty="0"/>
              <a:t>Methodology</a:t>
            </a:r>
            <a:endParaRPr lang="en-US" dirty="0"/>
          </a:p>
        </p:txBody>
      </p:sp>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sz="1200" b="1" dirty="0">
                <a:solidFill>
                  <a:schemeClr val="bg1"/>
                </a:solidFill>
              </a:rPr>
              <a:t>Enhancing Financial Inclusion Through AI</a:t>
            </a:r>
            <a:endParaRPr lang="en-US" dirty="0"/>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3" name="Picture 2">
            <a:extLst>
              <a:ext uri="{FF2B5EF4-FFF2-40B4-BE49-F238E27FC236}">
                <a16:creationId xmlns:a16="http://schemas.microsoft.com/office/drawing/2014/main" id="{5176B8CF-0400-3A18-BBF0-B1CF148387C6}"/>
              </a:ext>
            </a:extLst>
          </p:cNvPr>
          <p:cNvPicPr>
            <a:picLocks noChangeAspect="1"/>
          </p:cNvPicPr>
          <p:nvPr/>
        </p:nvPicPr>
        <p:blipFill>
          <a:blip r:embed="rId2"/>
          <a:stretch>
            <a:fillRect/>
          </a:stretch>
        </p:blipFill>
        <p:spPr>
          <a:xfrm>
            <a:off x="8530937" y="114497"/>
            <a:ext cx="3160958" cy="506939"/>
          </a:xfrm>
          <a:prstGeom prst="rect">
            <a:avLst/>
          </a:prstGeom>
        </p:spPr>
      </p:pic>
      <p:pic>
        <p:nvPicPr>
          <p:cNvPr id="6" name="Picture 5">
            <a:extLst>
              <a:ext uri="{FF2B5EF4-FFF2-40B4-BE49-F238E27FC236}">
                <a16:creationId xmlns:a16="http://schemas.microsoft.com/office/drawing/2014/main" id="{B0146D7F-8CCA-98BB-F019-577939163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966" y="992753"/>
            <a:ext cx="3564335" cy="2436247"/>
          </a:xfrm>
          <a:prstGeom prst="rect">
            <a:avLst/>
          </a:prstGeom>
          <a:ln>
            <a:noFill/>
          </a:ln>
          <a:effectLst>
            <a:outerShdw blurRad="292100" dist="139700" dir="2700000" algn="tl" rotWithShape="0">
              <a:srgbClr val="333333">
                <a:alpha val="65000"/>
              </a:srgbClr>
            </a:outerShdw>
          </a:effectLst>
        </p:spPr>
      </p:pic>
      <p:sp>
        <p:nvSpPr>
          <p:cNvPr id="8" name="Rectangle: Diagonal Corners Snipped 7">
            <a:extLst>
              <a:ext uri="{FF2B5EF4-FFF2-40B4-BE49-F238E27FC236}">
                <a16:creationId xmlns:a16="http://schemas.microsoft.com/office/drawing/2014/main" id="{9D0A0CC0-1F4A-B1C6-1989-901A55457C8E}"/>
              </a:ext>
            </a:extLst>
          </p:cNvPr>
          <p:cNvSpPr/>
          <p:nvPr/>
        </p:nvSpPr>
        <p:spPr>
          <a:xfrm>
            <a:off x="4364182" y="987136"/>
            <a:ext cx="7327713" cy="5611090"/>
          </a:xfrm>
          <a:prstGeom prst="snip2DiagRect">
            <a:avLst/>
          </a:prstGeom>
          <a:effectLst>
            <a:outerShdw blurRad="50800" dist="381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rtlCol="0" anchor="ctr"/>
          <a:lstStyle/>
          <a:p>
            <a:pPr algn="just">
              <a:lnSpc>
                <a:spcPct val="150000"/>
              </a:lnSpc>
            </a:pPr>
            <a:r>
              <a:rPr lang="en-US" sz="1600" b="1" dirty="0">
                <a:solidFill>
                  <a:schemeClr val="bg1"/>
                </a:solidFill>
              </a:rPr>
              <a:t>The graph depicts the variation of dynamic credit scores over a 60-month period, showing fluctuations in financial behavior. </a:t>
            </a:r>
          </a:p>
          <a:p>
            <a:pPr marL="285750" indent="-285750" algn="just">
              <a:lnSpc>
                <a:spcPct val="150000"/>
              </a:lnSpc>
              <a:buFont typeface="Arial" panose="020B0604020202020204" pitchFamily="34" charset="0"/>
              <a:buChar char="•"/>
            </a:pPr>
            <a:r>
              <a:rPr lang="en-US" sz="1600" b="1" dirty="0">
                <a:solidFill>
                  <a:schemeClr val="bg1"/>
                </a:solidFill>
              </a:rPr>
              <a:t>Initially, the credit score exhibits instability, with sharp rises and drops in the first 20 months, likely due to inconsistencies in financial activity or credit utilization. </a:t>
            </a:r>
          </a:p>
          <a:p>
            <a:pPr marL="285750" indent="-285750" algn="just">
              <a:lnSpc>
                <a:spcPct val="150000"/>
              </a:lnSpc>
              <a:buFont typeface="Arial" panose="020B0604020202020204" pitchFamily="34" charset="0"/>
              <a:buChar char="•"/>
            </a:pPr>
            <a:r>
              <a:rPr lang="en-US" sz="1600" b="1" dirty="0">
                <a:solidFill>
                  <a:schemeClr val="bg1"/>
                </a:solidFill>
              </a:rPr>
              <a:t>From months 20 to 50, the score gradually stabilizes and peaks around 0.58, indicating improved creditworthiness. </a:t>
            </a:r>
          </a:p>
          <a:p>
            <a:pPr marL="285750" indent="-285750" algn="just">
              <a:lnSpc>
                <a:spcPct val="150000"/>
              </a:lnSpc>
              <a:buFont typeface="Arial" panose="020B0604020202020204" pitchFamily="34" charset="0"/>
              <a:buChar char="•"/>
            </a:pPr>
            <a:r>
              <a:rPr lang="en-US" sz="1600" b="1" dirty="0">
                <a:solidFill>
                  <a:schemeClr val="bg1"/>
                </a:solidFill>
              </a:rPr>
              <a:t>However, a decline is observed towards the end of the period, suggesting potential financial distress or increased credit risk. </a:t>
            </a:r>
          </a:p>
          <a:p>
            <a:pPr algn="just">
              <a:lnSpc>
                <a:spcPct val="150000"/>
              </a:lnSpc>
            </a:pPr>
            <a:r>
              <a:rPr lang="en-US" sz="1600" b="1" dirty="0">
                <a:solidFill>
                  <a:schemeClr val="bg1"/>
                </a:solidFill>
              </a:rPr>
              <a:t>This trend highlights the importance of continuous monitoring and adaptive AI-driven credit assessment models for better financial decision-making</a:t>
            </a:r>
            <a:r>
              <a:rPr lang="en-US" sz="1600" dirty="0"/>
              <a:t>.</a:t>
            </a:r>
            <a:endParaRPr lang="en-US" sz="1600" dirty="0">
              <a:solidFill>
                <a:schemeClr val="bg1"/>
              </a:solidFill>
            </a:endParaRPr>
          </a:p>
          <a:p>
            <a:pPr algn="just"/>
            <a:endParaRPr lang="en-IN" sz="1100" dirty="0"/>
          </a:p>
        </p:txBody>
      </p:sp>
      <p:sp>
        <p:nvSpPr>
          <p:cNvPr id="11" name="Parallelogram 10">
            <a:extLst>
              <a:ext uri="{FF2B5EF4-FFF2-40B4-BE49-F238E27FC236}">
                <a16:creationId xmlns:a16="http://schemas.microsoft.com/office/drawing/2014/main" id="{0F1DBB7B-4B35-2C42-B6B6-6B3882A195FF}"/>
              </a:ext>
            </a:extLst>
          </p:cNvPr>
          <p:cNvSpPr/>
          <p:nvPr/>
        </p:nvSpPr>
        <p:spPr>
          <a:xfrm>
            <a:off x="1335065" y="3350817"/>
            <a:ext cx="1955232" cy="32194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FIGURE 3</a:t>
            </a:r>
            <a:endParaRPr lang="en-IN" sz="1400" b="1" dirty="0"/>
          </a:p>
        </p:txBody>
      </p:sp>
      <p:pic>
        <p:nvPicPr>
          <p:cNvPr id="14" name="Picture 13">
            <a:extLst>
              <a:ext uri="{FF2B5EF4-FFF2-40B4-BE49-F238E27FC236}">
                <a16:creationId xmlns:a16="http://schemas.microsoft.com/office/drawing/2014/main" id="{F8B62806-6052-1F0F-DBB7-B79530A41E55}"/>
              </a:ext>
            </a:extLst>
          </p:cNvPr>
          <p:cNvPicPr>
            <a:picLocks noChangeAspect="1"/>
          </p:cNvPicPr>
          <p:nvPr/>
        </p:nvPicPr>
        <p:blipFill>
          <a:blip r:embed="rId4"/>
          <a:stretch>
            <a:fillRect/>
          </a:stretch>
        </p:blipFill>
        <p:spPr>
          <a:xfrm>
            <a:off x="655966" y="3792681"/>
            <a:ext cx="3564335" cy="2478554"/>
          </a:xfrm>
          <a:prstGeom prst="rect">
            <a:avLst/>
          </a:prstGeom>
          <a:ln>
            <a:noFill/>
          </a:ln>
          <a:effectLst>
            <a:outerShdw blurRad="292100" dist="139700" dir="2700000" algn="tl" rotWithShape="0">
              <a:srgbClr val="333333">
                <a:alpha val="65000"/>
              </a:srgbClr>
            </a:outerShdw>
          </a:effectLst>
        </p:spPr>
      </p:pic>
      <p:sp>
        <p:nvSpPr>
          <p:cNvPr id="16" name="Parallelogram 15">
            <a:extLst>
              <a:ext uri="{FF2B5EF4-FFF2-40B4-BE49-F238E27FC236}">
                <a16:creationId xmlns:a16="http://schemas.microsoft.com/office/drawing/2014/main" id="{00344344-9495-AE34-5416-9AE37472742A}"/>
              </a:ext>
            </a:extLst>
          </p:cNvPr>
          <p:cNvSpPr/>
          <p:nvPr/>
        </p:nvSpPr>
        <p:spPr>
          <a:xfrm>
            <a:off x="1335065" y="6226186"/>
            <a:ext cx="1955232" cy="32194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FIGURE 4</a:t>
            </a:r>
            <a:endParaRPr lang="en-IN" sz="1400" b="1" dirty="0"/>
          </a:p>
        </p:txBody>
      </p:sp>
    </p:spTree>
    <p:extLst>
      <p:ext uri="{BB962C8B-B14F-4D97-AF65-F5344CB8AC3E}">
        <p14:creationId xmlns:p14="http://schemas.microsoft.com/office/powerpoint/2010/main" val="140965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652230" y="939068"/>
            <a:ext cx="5744335" cy="979204"/>
          </a:xfrm>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422682" y="1536882"/>
            <a:ext cx="6655660" cy="3568139"/>
          </a:xfrm>
        </p:spPr>
        <p:txBody>
          <a:bodyPr/>
          <a:lstStyle/>
          <a:p>
            <a:pPr marL="285750" indent="-285750">
              <a:lnSpc>
                <a:spcPct val="150000"/>
              </a:lnSpc>
              <a:buFont typeface="Arial" panose="020B0604020202020204" pitchFamily="34" charset="0"/>
              <a:buChar char="•"/>
            </a:pPr>
            <a:r>
              <a:rPr lang="en-US" b="1" dirty="0"/>
              <a:t>Transformative Impact</a:t>
            </a:r>
            <a:r>
              <a:rPr lang="en-US" dirty="0"/>
              <a:t>: AI-powered credit scoring is revolutionizing financial services by increasing accessibility and reducing risk.</a:t>
            </a:r>
          </a:p>
          <a:p>
            <a:pPr marL="285750" indent="-285750">
              <a:lnSpc>
                <a:spcPct val="150000"/>
              </a:lnSpc>
              <a:buFont typeface="Arial" panose="020B0604020202020204" pitchFamily="34" charset="0"/>
              <a:buChar char="•"/>
            </a:pPr>
            <a:r>
              <a:rPr lang="en-US" b="1" dirty="0"/>
              <a:t>Banking &amp; Finance</a:t>
            </a:r>
            <a:r>
              <a:rPr lang="en-US" dirty="0"/>
              <a:t>: AI models streamline credit evaluation, making lending more efficient and transparent.</a:t>
            </a:r>
          </a:p>
          <a:p>
            <a:pPr marL="285750" indent="-285750">
              <a:lnSpc>
                <a:spcPct val="150000"/>
              </a:lnSpc>
              <a:buFont typeface="Arial" panose="020B0604020202020204" pitchFamily="34" charset="0"/>
              <a:buChar char="•"/>
            </a:pPr>
            <a:r>
              <a:rPr lang="en-US" b="1" dirty="0"/>
              <a:t>Fraud Prevention</a:t>
            </a:r>
            <a:r>
              <a:rPr lang="en-US" dirty="0"/>
              <a:t>: Advanced fraud detection algorithms enhance security in financial transactions.</a:t>
            </a:r>
          </a:p>
          <a:p>
            <a:pPr marL="285750" indent="-285750">
              <a:lnSpc>
                <a:spcPct val="150000"/>
              </a:lnSpc>
              <a:buFont typeface="Arial" panose="020B0604020202020204" pitchFamily="34" charset="0"/>
              <a:buChar char="•"/>
            </a:pPr>
            <a:r>
              <a:rPr lang="en-US" b="1" dirty="0"/>
              <a:t>Future Directions</a:t>
            </a:r>
            <a:r>
              <a:rPr lang="en-US" dirty="0"/>
              <a:t>: Further research will focus on refining AI models, integrating alternative data sources, and addressing regulatory challenges in AI-driven financial services</a:t>
            </a:r>
            <a:r>
              <a:rPr lang="en-US" sz="1400" dirty="0"/>
              <a:t>.</a:t>
            </a:r>
          </a:p>
        </p:txBody>
      </p:sp>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6949110" y="367966"/>
            <a:ext cx="2121408" cy="2121408"/>
          </a:xfrm>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sz="1200" b="1" dirty="0">
                <a:solidFill>
                  <a:schemeClr val="bg1"/>
                </a:solidFill>
              </a:rPr>
              <a:t>Enhancing Financial Inclusion Through AI</a:t>
            </a:r>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4" name="Picture 3">
            <a:extLst>
              <a:ext uri="{FF2B5EF4-FFF2-40B4-BE49-F238E27FC236}">
                <a16:creationId xmlns:a16="http://schemas.microsoft.com/office/drawing/2014/main" id="{DFE4021C-8EE1-3408-2A5F-0B9EA13DD273}"/>
              </a:ext>
            </a:extLst>
          </p:cNvPr>
          <p:cNvPicPr>
            <a:picLocks noChangeAspect="1"/>
          </p:cNvPicPr>
          <p:nvPr/>
        </p:nvPicPr>
        <p:blipFill>
          <a:blip r:embed="rId3"/>
          <a:stretch>
            <a:fillRect/>
          </a:stretch>
        </p:blipFill>
        <p:spPr>
          <a:xfrm>
            <a:off x="8530937" y="114497"/>
            <a:ext cx="3160958" cy="506939"/>
          </a:xfrm>
          <a:prstGeom prst="rect">
            <a:avLst/>
          </a:prstGeom>
        </p:spPr>
      </p:pic>
      <p:pic>
        <p:nvPicPr>
          <p:cNvPr id="14" name="Picture Placeholder 14">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a:blip r:embed="rId4"/>
          <a:srcRect/>
          <a:stretch/>
        </p:blipFill>
        <p:spPr>
          <a:xfrm>
            <a:off x="7078342" y="1113233"/>
            <a:ext cx="4461428" cy="4975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8401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761318" y="1383658"/>
            <a:ext cx="8669364" cy="2729244"/>
          </a:xfrm>
        </p:spPr>
        <p:txBody>
          <a:bodyPr/>
          <a:lstStyle/>
          <a:p>
            <a:r>
              <a:rPr lang="en-US" sz="8800" dirty="0"/>
              <a:t>THANK YOU</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sz="1200" b="1" dirty="0">
                <a:solidFill>
                  <a:schemeClr val="bg1"/>
                </a:solidFill>
              </a:rPr>
              <a:t>Enhancing Financial Inclusion Through AI</a:t>
            </a:r>
            <a:endParaRPr lang="en-US" dirty="0"/>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MEET OUR TEAM</a:t>
            </a:r>
          </a:p>
        </p:txBody>
      </p:sp>
      <p:pic>
        <p:nvPicPr>
          <p:cNvPr id="16" name="Picture Placeholder 15">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2"/>
          <a:srcRect l="11463" t="4679" r="11463" b="16601"/>
          <a:stretch/>
        </p:blipFill>
        <p:spPr>
          <a:xfrm>
            <a:off x="850327" y="1747520"/>
            <a:ext cx="2226360" cy="2940385"/>
          </a:xfrm>
          <a:prstGeom prst="rect">
            <a:avLst/>
          </a:prstGeom>
          <a:ln>
            <a:noFill/>
          </a:ln>
          <a:effectLst>
            <a:outerShdw blurRad="292100" dist="139700" dir="2700000" algn="tl" rotWithShape="0">
              <a:srgbClr val="333333">
                <a:alpha val="65000"/>
              </a:srgbClr>
            </a:outerShdw>
          </a:effectLst>
        </p:spPr>
      </p:pic>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dir="2700000" algn="tl" rotWithShape="0">
              <a:prstClr val="black">
                <a:alpha val="40000"/>
              </a:prstClr>
            </a:outerShdw>
          </a:effectLst>
        </p:spPr>
        <p:txBody>
          <a:bodyPr/>
          <a:lstStyle/>
          <a:p>
            <a:r>
              <a:rPr lang="en-US" dirty="0">
                <a:effectLst>
                  <a:outerShdw blurRad="50800" dist="38100" dir="18900000" algn="bl" rotWithShape="0">
                    <a:prstClr val="black">
                      <a:alpha val="40000"/>
                    </a:prstClr>
                  </a:outerShdw>
                </a:effectLst>
              </a:rPr>
              <a:t>Manoj P</a:t>
            </a:r>
          </a:p>
          <a:p>
            <a:r>
              <a:rPr lang="en-US" sz="1600" dirty="0">
                <a:effectLst>
                  <a:outerShdw blurRad="50800" dist="38100" dir="18900000" algn="bl" rotWithShape="0">
                    <a:prstClr val="black">
                      <a:alpha val="40000"/>
                    </a:prstClr>
                  </a:outerShdw>
                </a:effectLst>
              </a:rPr>
              <a:t>CSE – Data Sciences</a:t>
            </a:r>
          </a:p>
        </p:txBody>
      </p:sp>
      <p:pic>
        <p:nvPicPr>
          <p:cNvPr id="17" name="Picture Placeholder 16">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a:blip r:embed="rId3"/>
          <a:srcRect l="4713" t="6468" r="13480" b="6778"/>
          <a:stretch/>
        </p:blipFill>
        <p:spPr>
          <a:xfrm>
            <a:off x="3499924" y="1747520"/>
            <a:ext cx="2216403" cy="2950973"/>
          </a:xfrm>
          <a:prstGeom prst="rect">
            <a:avLst/>
          </a:prstGeom>
          <a:ln>
            <a:noFill/>
          </a:ln>
          <a:effectLst>
            <a:outerShdw blurRad="292100" dist="139700" dir="2700000" algn="tl" rotWithShape="0">
              <a:srgbClr val="333333">
                <a:alpha val="65000"/>
              </a:srgbClr>
            </a:outerShdw>
          </a:effectLst>
        </p:spPr>
      </p:pic>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dir="2700000" algn="tl" rotWithShape="0">
              <a:prstClr val="black">
                <a:alpha val="40000"/>
              </a:prstClr>
            </a:outerShdw>
          </a:effectLst>
        </p:spPr>
        <p:txBody>
          <a:bodyPr/>
          <a:lstStyle/>
          <a:p>
            <a:r>
              <a:rPr lang="en-US" dirty="0">
                <a:effectLst>
                  <a:outerShdw blurRad="50800" dist="38100" dir="2700000" algn="tl" rotWithShape="0">
                    <a:prstClr val="black">
                      <a:alpha val="40000"/>
                    </a:prstClr>
                  </a:outerShdw>
                </a:effectLst>
              </a:rPr>
              <a:t>Sreejith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20" normalizeH="0" baseline="0" noProof="0" dirty="0">
                <a:ln>
                  <a:noFill/>
                </a:ln>
                <a:solidFill>
                  <a:srgbClr val="FFFFFF"/>
                </a:solidFill>
                <a:effectLst>
                  <a:outerShdw blurRad="50800" dist="38100" dir="2700000" algn="tl" rotWithShape="0">
                    <a:prstClr val="black">
                      <a:alpha val="40000"/>
                    </a:prstClr>
                  </a:outerShdw>
                </a:effectLst>
                <a:uLnTx/>
                <a:uFillTx/>
                <a:latin typeface="Avenir Next LT Pro"/>
                <a:ea typeface="+mn-ea"/>
                <a:cs typeface="+mn-cs"/>
              </a:rPr>
              <a:t>CSE – Data Sciences</a:t>
            </a:r>
          </a:p>
          <a:p>
            <a:endParaRPr lang="en-US" dirty="0">
              <a:effectLst>
                <a:outerShdw blurRad="50800" dist="38100" dir="2700000" algn="tl" rotWithShape="0">
                  <a:prstClr val="black">
                    <a:alpha val="40000"/>
                  </a:prstClr>
                </a:outerShdw>
              </a:effectLst>
            </a:endParaRPr>
          </a:p>
          <a:p>
            <a:endParaRPr lang="en-US" dirty="0">
              <a:effectLst>
                <a:outerShdw blurRad="50800" dist="38100" dir="2700000" algn="tl" rotWithShape="0">
                  <a:prstClr val="black">
                    <a:alpha val="40000"/>
                  </a:prstClr>
                </a:outerShdw>
              </a:effectLst>
            </a:endParaRPr>
          </a:p>
        </p:txBody>
      </p:sp>
      <p:pic>
        <p:nvPicPr>
          <p:cNvPr id="18" name="Picture Placeholder 17">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4"/>
          <a:srcRect l="26424" t="30469" r="25834" b="34194"/>
          <a:stretch/>
        </p:blipFill>
        <p:spPr>
          <a:xfrm>
            <a:off x="6139567" y="1758108"/>
            <a:ext cx="2226360" cy="2940385"/>
          </a:xfrm>
          <a:prstGeom prst="rect">
            <a:avLst/>
          </a:prstGeom>
          <a:ln>
            <a:noFill/>
          </a:ln>
          <a:effectLst>
            <a:outerShdw blurRad="292100" dist="139700" dir="2700000" algn="tl" rotWithShape="0">
              <a:srgbClr val="333333">
                <a:alpha val="65000"/>
              </a:srgbClr>
            </a:outerShdw>
          </a:effectLst>
        </p:spPr>
      </p:pic>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dir="2700000" algn="tl" rotWithShape="0">
              <a:prstClr val="black">
                <a:alpha val="40000"/>
              </a:prstClr>
            </a:outerShdw>
          </a:effectLst>
        </p:spPr>
        <p:txBody>
          <a:bodyPr/>
          <a:lstStyle/>
          <a:p>
            <a:r>
              <a:rPr lang="en-US" dirty="0">
                <a:effectLst>
                  <a:outerShdw blurRad="50800" dist="38100" dir="2700000" algn="tl" rotWithShape="0">
                    <a:prstClr val="black">
                      <a:alpha val="40000"/>
                    </a:prstClr>
                  </a:outerShdw>
                </a:effectLst>
              </a:rPr>
              <a:t>Poornima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20" normalizeH="0" baseline="0" noProof="0" dirty="0">
                <a:ln>
                  <a:noFill/>
                </a:ln>
                <a:solidFill>
                  <a:srgbClr val="FFFFFF"/>
                </a:solidFill>
                <a:effectLst>
                  <a:outerShdw blurRad="50800" dist="38100" dir="2700000" algn="tl" rotWithShape="0">
                    <a:prstClr val="black">
                      <a:alpha val="40000"/>
                    </a:prstClr>
                  </a:outerShdw>
                </a:effectLst>
                <a:uLnTx/>
                <a:uFillTx/>
                <a:latin typeface="Avenir Next LT Pro"/>
                <a:ea typeface="+mn-ea"/>
                <a:cs typeface="+mn-cs"/>
              </a:rPr>
              <a:t>CSE – Data Sciences</a:t>
            </a:r>
          </a:p>
          <a:p>
            <a:endParaRPr lang="en-US" dirty="0">
              <a:effectLst>
                <a:outerShdw blurRad="50800" dist="38100" dir="2700000" algn="tl" rotWithShape="0">
                  <a:prstClr val="black">
                    <a:alpha val="40000"/>
                  </a:prstClr>
                </a:outerShdw>
              </a:effectLst>
            </a:endParaRPr>
          </a:p>
        </p:txBody>
      </p:sp>
      <p:pic>
        <p:nvPicPr>
          <p:cNvPr id="19" name="Picture Placeholder 18">
            <a:extLst>
              <a:ext uri="{FF2B5EF4-FFF2-40B4-BE49-F238E27FC236}">
                <a16:creationId xmlns:a16="http://schemas.microsoft.com/office/drawing/2014/main" id="{9AA26BFD-262C-67CF-B2E0-C7D7081ACA67}"/>
              </a:ext>
            </a:extLst>
          </p:cNvPr>
          <p:cNvPicPr>
            <a:picLocks noGrp="1" noChangeAspect="1"/>
          </p:cNvPicPr>
          <p:nvPr>
            <p:ph type="pic" sz="quarter" idx="25"/>
          </p:nvPr>
        </p:nvPicPr>
        <p:blipFill>
          <a:blip r:embed="rId5"/>
          <a:srcRect l="9848" t="14825" r="9848" b="6745"/>
          <a:stretch/>
        </p:blipFill>
        <p:spPr>
          <a:xfrm>
            <a:off x="8755158" y="1758108"/>
            <a:ext cx="2300768" cy="2940385"/>
          </a:xfrm>
          <a:prstGeom prst="rect">
            <a:avLst/>
          </a:prstGeom>
          <a:ln>
            <a:noFill/>
          </a:ln>
          <a:effectLst>
            <a:outerShdw blurRad="292100" dist="139700" dir="2700000" algn="tl" rotWithShape="0">
              <a:srgbClr val="333333">
                <a:alpha val="65000"/>
              </a:srgbClr>
            </a:outerShdw>
          </a:effectLst>
        </p:spPr>
      </p:pic>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a:xfrm>
            <a:off x="8755157" y="4542790"/>
            <a:ext cx="2300769" cy="1530417"/>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outerShdw blurRad="50800" dist="38100" dir="2700000" algn="tl" rotWithShape="0">
                    <a:prstClr val="black">
                      <a:alpha val="40000"/>
                    </a:prstClr>
                  </a:outerShdw>
                </a:effectLst>
              </a:rPr>
              <a:t>P Harshad Ali Khan </a:t>
            </a:r>
            <a:br>
              <a:rPr lang="en-US" dirty="0">
                <a:effectLst>
                  <a:outerShdw blurRad="50800" dist="38100" dir="2700000" algn="tl" rotWithShape="0">
                    <a:prstClr val="black">
                      <a:alpha val="40000"/>
                    </a:prstClr>
                  </a:outerShdw>
                </a:effectLst>
              </a:rPr>
            </a:br>
            <a:r>
              <a:rPr kumimoji="0" lang="en-US" sz="1600" b="1" i="0" u="none" strike="noStrike" kern="1200" cap="none" spc="20" normalizeH="0" baseline="0" noProof="0" dirty="0">
                <a:ln>
                  <a:noFill/>
                </a:ln>
                <a:solidFill>
                  <a:srgbClr val="FFFFFF"/>
                </a:solidFill>
                <a:effectLst>
                  <a:outerShdw blurRad="50800" dist="38100" dir="2700000" algn="tl" rotWithShape="0">
                    <a:prstClr val="black">
                      <a:alpha val="40000"/>
                    </a:prstClr>
                  </a:outerShdw>
                </a:effectLst>
                <a:uLnTx/>
                <a:uFillTx/>
                <a:latin typeface="Avenir Next LT Pro"/>
                <a:ea typeface="+mn-ea"/>
                <a:cs typeface="+mn-cs"/>
              </a:rPr>
              <a:t>CSE – Data Sciences</a:t>
            </a:r>
          </a:p>
          <a:p>
            <a:endParaRPr lang="en-US" dirty="0"/>
          </a:p>
          <a:p>
            <a:endParaRPr lang="en-US" dirty="0"/>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sz="1200" b="1" dirty="0">
                <a:solidFill>
                  <a:schemeClr val="bg1"/>
                </a:solidFill>
              </a:rPr>
              <a:t>Enhancing Financial Inclusion Through AI</a:t>
            </a:r>
            <a:endParaRPr lang="en-US" dirty="0"/>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2</a:t>
            </a:fld>
            <a:endParaRPr lang="en-US" dirty="0"/>
          </a:p>
        </p:txBody>
      </p:sp>
      <p:pic>
        <p:nvPicPr>
          <p:cNvPr id="2" name="Picture 1">
            <a:extLst>
              <a:ext uri="{FF2B5EF4-FFF2-40B4-BE49-F238E27FC236}">
                <a16:creationId xmlns:a16="http://schemas.microsoft.com/office/drawing/2014/main" id="{62C55205-F63C-DB21-F58D-7A2F60DCC1C2}"/>
              </a:ext>
            </a:extLst>
          </p:cNvPr>
          <p:cNvPicPr>
            <a:picLocks noChangeAspect="1"/>
          </p:cNvPicPr>
          <p:nvPr/>
        </p:nvPicPr>
        <p:blipFill>
          <a:blip r:embed="rId6"/>
          <a:stretch>
            <a:fillRect/>
          </a:stretch>
        </p:blipFill>
        <p:spPr>
          <a:xfrm>
            <a:off x="8530937" y="114497"/>
            <a:ext cx="3160958" cy="506939"/>
          </a:xfrm>
          <a:prstGeom prst="rect">
            <a:avLst/>
          </a:prstGeom>
        </p:spPr>
      </p:pic>
      <p:pic>
        <p:nvPicPr>
          <p:cNvPr id="28" name="Picture 27">
            <a:extLst>
              <a:ext uri="{FF2B5EF4-FFF2-40B4-BE49-F238E27FC236}">
                <a16:creationId xmlns:a16="http://schemas.microsoft.com/office/drawing/2014/main" id="{06EEFC8D-61DD-B712-9023-BE6FEF2FF93E}"/>
              </a:ext>
            </a:extLst>
          </p:cNvPr>
          <p:cNvPicPr>
            <a:picLocks noChangeAspect="1"/>
          </p:cNvPicPr>
          <p:nvPr/>
        </p:nvPicPr>
        <p:blipFill>
          <a:blip r:embed="rId7"/>
          <a:stretch>
            <a:fillRect/>
          </a:stretch>
        </p:blipFill>
        <p:spPr>
          <a:xfrm>
            <a:off x="985406" y="5509258"/>
            <a:ext cx="357260" cy="357260"/>
          </a:xfrm>
          <a:prstGeom prst="rect">
            <a:avLst/>
          </a:prstGeom>
        </p:spPr>
      </p:pic>
      <p:sp>
        <p:nvSpPr>
          <p:cNvPr id="22" name="Oval 21">
            <a:hlinkClick r:id="rId8"/>
            <a:extLst>
              <a:ext uri="{FF2B5EF4-FFF2-40B4-BE49-F238E27FC236}">
                <a16:creationId xmlns:a16="http://schemas.microsoft.com/office/drawing/2014/main" id="{50D5E8EA-375B-D91C-5E2B-026225CE7069}"/>
              </a:ext>
            </a:extLst>
          </p:cNvPr>
          <p:cNvSpPr/>
          <p:nvPr/>
        </p:nvSpPr>
        <p:spPr>
          <a:xfrm>
            <a:off x="985406" y="5509260"/>
            <a:ext cx="301336" cy="29094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586E1146-A907-887E-7CB1-6AAD9F1A03FD}"/>
              </a:ext>
            </a:extLst>
          </p:cNvPr>
          <p:cNvPicPr>
            <a:picLocks noChangeAspect="1"/>
          </p:cNvPicPr>
          <p:nvPr/>
        </p:nvPicPr>
        <p:blipFill>
          <a:blip r:embed="rId7"/>
          <a:stretch>
            <a:fillRect/>
          </a:stretch>
        </p:blipFill>
        <p:spPr>
          <a:xfrm>
            <a:off x="3622121" y="5509258"/>
            <a:ext cx="357260" cy="357260"/>
          </a:xfrm>
          <a:prstGeom prst="rect">
            <a:avLst/>
          </a:prstGeom>
        </p:spPr>
      </p:pic>
      <p:pic>
        <p:nvPicPr>
          <p:cNvPr id="30" name="Picture 29">
            <a:extLst>
              <a:ext uri="{FF2B5EF4-FFF2-40B4-BE49-F238E27FC236}">
                <a16:creationId xmlns:a16="http://schemas.microsoft.com/office/drawing/2014/main" id="{62D696A8-0278-4801-398F-FB2E4C4D9E57}"/>
              </a:ext>
            </a:extLst>
          </p:cNvPr>
          <p:cNvPicPr>
            <a:picLocks noChangeAspect="1"/>
          </p:cNvPicPr>
          <p:nvPr/>
        </p:nvPicPr>
        <p:blipFill>
          <a:blip r:embed="rId7"/>
          <a:stretch>
            <a:fillRect/>
          </a:stretch>
        </p:blipFill>
        <p:spPr>
          <a:xfrm>
            <a:off x="6289724" y="5509258"/>
            <a:ext cx="357260" cy="357260"/>
          </a:xfrm>
          <a:prstGeom prst="rect">
            <a:avLst/>
          </a:prstGeom>
        </p:spPr>
      </p:pic>
      <p:pic>
        <p:nvPicPr>
          <p:cNvPr id="31" name="Picture 30">
            <a:extLst>
              <a:ext uri="{FF2B5EF4-FFF2-40B4-BE49-F238E27FC236}">
                <a16:creationId xmlns:a16="http://schemas.microsoft.com/office/drawing/2014/main" id="{CA7FF13A-CC9A-E31E-14A7-B4E8C3D980A5}"/>
              </a:ext>
            </a:extLst>
          </p:cNvPr>
          <p:cNvPicPr>
            <a:picLocks noChangeAspect="1"/>
          </p:cNvPicPr>
          <p:nvPr/>
        </p:nvPicPr>
        <p:blipFill>
          <a:blip r:embed="rId7"/>
          <a:stretch>
            <a:fillRect/>
          </a:stretch>
        </p:blipFill>
        <p:spPr>
          <a:xfrm>
            <a:off x="8899743" y="5509258"/>
            <a:ext cx="357260" cy="357260"/>
          </a:xfrm>
          <a:prstGeom prst="rect">
            <a:avLst/>
          </a:prstGeom>
        </p:spPr>
      </p:pic>
      <p:sp>
        <p:nvSpPr>
          <p:cNvPr id="21" name="Oval 20">
            <a:hlinkClick r:id="rId9"/>
            <a:extLst>
              <a:ext uri="{FF2B5EF4-FFF2-40B4-BE49-F238E27FC236}">
                <a16:creationId xmlns:a16="http://schemas.microsoft.com/office/drawing/2014/main" id="{43228829-E2AD-2F28-7AC9-87D0BB9B4C49}"/>
              </a:ext>
            </a:extLst>
          </p:cNvPr>
          <p:cNvSpPr/>
          <p:nvPr/>
        </p:nvSpPr>
        <p:spPr>
          <a:xfrm>
            <a:off x="3678044" y="5509260"/>
            <a:ext cx="301336" cy="29094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hlinkClick r:id="rId10"/>
            <a:extLst>
              <a:ext uri="{FF2B5EF4-FFF2-40B4-BE49-F238E27FC236}">
                <a16:creationId xmlns:a16="http://schemas.microsoft.com/office/drawing/2014/main" id="{3F50FA0D-C420-9243-D333-5704BA11C69E}"/>
              </a:ext>
            </a:extLst>
          </p:cNvPr>
          <p:cNvSpPr/>
          <p:nvPr/>
        </p:nvSpPr>
        <p:spPr>
          <a:xfrm>
            <a:off x="6317686" y="5509259"/>
            <a:ext cx="301336" cy="29094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hlinkClick r:id="rId10"/>
            <a:extLst>
              <a:ext uri="{FF2B5EF4-FFF2-40B4-BE49-F238E27FC236}">
                <a16:creationId xmlns:a16="http://schemas.microsoft.com/office/drawing/2014/main" id="{B92D0337-99D6-D4AC-12ED-223635A1BE0F}"/>
              </a:ext>
            </a:extLst>
          </p:cNvPr>
          <p:cNvSpPr/>
          <p:nvPr/>
        </p:nvSpPr>
        <p:spPr>
          <a:xfrm>
            <a:off x="8899743" y="5509258"/>
            <a:ext cx="301336" cy="29094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312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7384" y="884981"/>
            <a:ext cx="3564195" cy="1128519"/>
          </a:xfrm>
        </p:spPr>
        <p:txBody>
          <a:bodyPr/>
          <a:lstStyle/>
          <a:p>
            <a:r>
              <a:rPr lang="en-US" dirty="0">
                <a:ln>
                  <a:solidFill>
                    <a:schemeClr val="tx1"/>
                  </a:solidFill>
                </a:ln>
                <a:solidFill>
                  <a:schemeClr val="bg1"/>
                </a:solidFill>
                <a:effectLst>
                  <a:outerShdw blurRad="50800" dist="38100" dir="2700000" algn="tl" rotWithShape="0">
                    <a:prstClr val="black">
                      <a:alpha val="40000"/>
                    </a:prstClr>
                  </a:outerShdw>
                </a:effectLst>
              </a:rPr>
              <a:t>Abstract</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4550266" y="-1"/>
            <a:ext cx="7257686" cy="6858001"/>
          </a:xfrm>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sz="1200" b="1" dirty="0">
                <a:solidFill>
                  <a:schemeClr val="bg1"/>
                </a:solidFill>
              </a:rPr>
              <a:t>Enhancing Financial Inclusion Through AI</a:t>
            </a:r>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
        <p:nvSpPr>
          <p:cNvPr id="4" name="Rectangle: Rounded Corners 3">
            <a:extLst>
              <a:ext uri="{FF2B5EF4-FFF2-40B4-BE49-F238E27FC236}">
                <a16:creationId xmlns:a16="http://schemas.microsoft.com/office/drawing/2014/main" id="{5BF3747D-ABC7-4ECE-89A6-CBC09E2CE552}"/>
              </a:ext>
            </a:extLst>
          </p:cNvPr>
          <p:cNvSpPr/>
          <p:nvPr/>
        </p:nvSpPr>
        <p:spPr>
          <a:xfrm>
            <a:off x="435985" y="1684207"/>
            <a:ext cx="10908631" cy="4526437"/>
          </a:xfrm>
          <a:prstGeom prst="roundRect">
            <a:avLst/>
          </a:prstGeom>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bg1"/>
                </a:solidFill>
                <a:effectLst>
                  <a:outerShdw blurRad="50800" dist="38100" dir="2700000" algn="tl" rotWithShape="0">
                    <a:prstClr val="black">
                      <a:alpha val="40000"/>
                    </a:prstClr>
                  </a:outerShdw>
                </a:effectLst>
              </a:rPr>
              <a:t>Machine learning and predictive analytics are revolutionizing financial services by enhancing credit scoring models and improving loan accessibility. This study compares five predictive models constructed using data mining approaches, focusing on an Optimized Clustering Algorithm (OCA) to reduce sample variability and increase prediction accuracy. By analyzing consumer credit datasets from Germany and Australia, our approach ensures more accurate credit evaluations, lowers financial risk, and strengthens decision-making frameworks for financial institutions.</a:t>
            </a:r>
          </a:p>
          <a:p>
            <a:pPr algn="ctr"/>
            <a:endParaRPr lang="en-IN" dirty="0">
              <a:effectLst>
                <a:outerShdw blurRad="50800" dist="38100" dir="2700000" algn="tl" rotWithShape="0">
                  <a:prstClr val="black">
                    <a:alpha val="40000"/>
                  </a:prstClr>
                </a:outerShdw>
              </a:effectLst>
            </a:endParaRPr>
          </a:p>
        </p:txBody>
      </p:sp>
      <p:pic>
        <p:nvPicPr>
          <p:cNvPr id="7" name="Picture 6">
            <a:extLst>
              <a:ext uri="{FF2B5EF4-FFF2-40B4-BE49-F238E27FC236}">
                <a16:creationId xmlns:a16="http://schemas.microsoft.com/office/drawing/2014/main" id="{26127CA8-99BA-C3D9-8C1C-D16553273AD5}"/>
              </a:ext>
            </a:extLst>
          </p:cNvPr>
          <p:cNvPicPr>
            <a:picLocks noChangeAspect="1"/>
          </p:cNvPicPr>
          <p:nvPr/>
        </p:nvPicPr>
        <p:blipFill>
          <a:blip r:embed="rId4"/>
          <a:stretch>
            <a:fillRect/>
          </a:stretch>
        </p:blipFill>
        <p:spPr>
          <a:xfrm>
            <a:off x="8011391" y="148097"/>
            <a:ext cx="3657874" cy="586631"/>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3546623" y="532487"/>
            <a:ext cx="5607767" cy="724308"/>
          </a:xfrm>
        </p:spPr>
        <p:txBody>
          <a:bodyPr/>
          <a:lstStyle/>
          <a:p>
            <a:r>
              <a:rPr lang="en-US" sz="4000" dirty="0">
                <a:ln>
                  <a:solidFill>
                    <a:srgbClr val="DCE0FC"/>
                  </a:solidFill>
                </a:ln>
                <a:effectLst>
                  <a:outerShdw blurRad="50800" dist="38100" dir="2700000" algn="tl" rotWithShape="0">
                    <a:prstClr val="black">
                      <a:alpha val="40000"/>
                    </a:prstClr>
                  </a:outerShdw>
                </a:effectLst>
              </a:rPr>
              <a:t>INTRODUCTION</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sz="1200" b="1" dirty="0">
                <a:solidFill>
                  <a:schemeClr val="bg1"/>
                </a:solidFill>
              </a:rPr>
              <a:t>Enhancing Financial Inclusion Through AI</a:t>
            </a:r>
            <a:endParaRPr lang="en-US"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10" name="Rectangle: Rounded Corners 9">
            <a:extLst>
              <a:ext uri="{FF2B5EF4-FFF2-40B4-BE49-F238E27FC236}">
                <a16:creationId xmlns:a16="http://schemas.microsoft.com/office/drawing/2014/main" id="{6DAE0CC4-9075-A7BB-EEAD-B53472E21D47}"/>
              </a:ext>
            </a:extLst>
          </p:cNvPr>
          <p:cNvSpPr/>
          <p:nvPr/>
        </p:nvSpPr>
        <p:spPr>
          <a:xfrm>
            <a:off x="750151" y="1481329"/>
            <a:ext cx="10691697" cy="4337579"/>
          </a:xfrm>
          <a:prstGeom prst="roundRect">
            <a:avLst/>
          </a:prstGeom>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400" b="1" dirty="0">
                <a:ln>
                  <a:solidFill>
                    <a:srgbClr val="DCE0FC"/>
                  </a:solidFill>
                </a:ln>
                <a:effectLst>
                  <a:outerShdw blurRad="50800" dist="38100" dir="2700000" algn="tl" rotWithShape="0">
                    <a:prstClr val="black">
                      <a:alpha val="40000"/>
                    </a:prstClr>
                  </a:outerShdw>
                </a:effectLst>
              </a:rPr>
              <a:t>Credit scoring is a statistical approach used to assess a borrower's repayment ability. Traditional models rely heavily on credit history, but when unavailable, alternative indicators such as property ownership and family status are used. Machine learning techniques, particularly data clustering and ensemble models, enhance the predictive capabilities of credit scoring by analyzing diverse datasets. This paper explores AI-driven methodologies for financial inclusion and examines their impact on banking operations and credit accessibility.</a:t>
            </a:r>
          </a:p>
          <a:p>
            <a:pPr algn="just"/>
            <a:endParaRPr lang="en-IN" sz="2000" dirty="0"/>
          </a:p>
        </p:txBody>
      </p:sp>
      <p:pic>
        <p:nvPicPr>
          <p:cNvPr id="11" name="Picture 10">
            <a:extLst>
              <a:ext uri="{FF2B5EF4-FFF2-40B4-BE49-F238E27FC236}">
                <a16:creationId xmlns:a16="http://schemas.microsoft.com/office/drawing/2014/main" id="{2F1D51FD-0E4C-9150-1394-4D4D7AE952BB}"/>
              </a:ext>
            </a:extLst>
          </p:cNvPr>
          <p:cNvPicPr>
            <a:picLocks noChangeAspect="1"/>
          </p:cNvPicPr>
          <p:nvPr/>
        </p:nvPicPr>
        <p:blipFill>
          <a:blip r:embed="rId2"/>
          <a:stretch>
            <a:fillRect/>
          </a:stretch>
        </p:blipFill>
        <p:spPr>
          <a:xfrm>
            <a:off x="8530937" y="114497"/>
            <a:ext cx="3160958" cy="506939"/>
          </a:xfrm>
          <a:prstGeom prst="rect">
            <a:avLst/>
          </a:prstGeom>
        </p:spPr>
      </p:pic>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034684" y="621436"/>
            <a:ext cx="10122632" cy="652054"/>
          </a:xfrm>
        </p:spPr>
        <p:txBody>
          <a:bodyPr/>
          <a:lstStyle/>
          <a:p>
            <a:r>
              <a:rPr lang="en-US" dirty="0"/>
              <a:t>Literature Survey</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sz="1200" b="1" dirty="0">
                <a:solidFill>
                  <a:schemeClr val="bg1"/>
                </a:solidFill>
              </a:rPr>
              <a:t>Enhancing Financial Inclusion Through AI</a:t>
            </a:r>
            <a:endParaRPr lang="en-US" dirty="0"/>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3" name="Picture 2">
            <a:extLst>
              <a:ext uri="{FF2B5EF4-FFF2-40B4-BE49-F238E27FC236}">
                <a16:creationId xmlns:a16="http://schemas.microsoft.com/office/drawing/2014/main" id="{3A0DD59E-43C3-EDAA-ACE6-EED4C176D355}"/>
              </a:ext>
            </a:extLst>
          </p:cNvPr>
          <p:cNvPicPr>
            <a:picLocks noChangeAspect="1"/>
          </p:cNvPicPr>
          <p:nvPr/>
        </p:nvPicPr>
        <p:blipFill>
          <a:blip r:embed="rId2"/>
          <a:stretch>
            <a:fillRect/>
          </a:stretch>
        </p:blipFill>
        <p:spPr>
          <a:xfrm>
            <a:off x="8530937" y="114497"/>
            <a:ext cx="3160958" cy="506939"/>
          </a:xfrm>
          <a:prstGeom prst="rect">
            <a:avLst/>
          </a:prstGeom>
        </p:spPr>
      </p:pic>
      <p:sp>
        <p:nvSpPr>
          <p:cNvPr id="10" name="TextBox 9">
            <a:extLst>
              <a:ext uri="{FF2B5EF4-FFF2-40B4-BE49-F238E27FC236}">
                <a16:creationId xmlns:a16="http://schemas.microsoft.com/office/drawing/2014/main" id="{000FE7F3-6184-F3A6-D72F-304FF50579E2}"/>
              </a:ext>
            </a:extLst>
          </p:cNvPr>
          <p:cNvSpPr txBox="1"/>
          <p:nvPr/>
        </p:nvSpPr>
        <p:spPr>
          <a:xfrm>
            <a:off x="366234" y="1060000"/>
            <a:ext cx="11034169" cy="4964757"/>
          </a:xfrm>
          <a:prstGeom prst="rect">
            <a:avLst/>
          </a:prstGeom>
          <a:noFill/>
        </p:spPr>
        <p:txBody>
          <a:bodyPr wrap="square">
            <a:spAutoFit/>
          </a:bodyPr>
          <a:lstStyle/>
          <a:p>
            <a:pPr marL="114300" indent="0">
              <a:buNone/>
            </a:pPr>
            <a:endParaRPr lang="en-US" sz="2000" b="1" dirty="0"/>
          </a:p>
          <a:p>
            <a:pPr marL="457200" indent="-457200" algn="just">
              <a:lnSpc>
                <a:spcPct val="150000"/>
              </a:lnSpc>
              <a:buFont typeface="Arial" panose="020B0604020202020204" pitchFamily="34" charset="0"/>
              <a:buChar char="•"/>
            </a:pPr>
            <a:r>
              <a:rPr lang="en-US" sz="2000" b="1" dirty="0"/>
              <a:t>Credit scoring models leverage statistical techniques to classify loan applicants based on their creditworthiness.</a:t>
            </a:r>
          </a:p>
          <a:p>
            <a:pPr marL="457200" indent="-457200" algn="just">
              <a:lnSpc>
                <a:spcPct val="150000"/>
              </a:lnSpc>
              <a:buFont typeface="Arial" panose="020B0604020202020204" pitchFamily="34" charset="0"/>
              <a:buChar char="•"/>
            </a:pPr>
            <a:r>
              <a:rPr lang="en-US" sz="2000" b="1" dirty="0"/>
              <a:t>Machine learning methods such as Support Vector Machines (SVMs), Decision Trees, and Deep Learning optimize predictive accuracy.</a:t>
            </a:r>
          </a:p>
          <a:p>
            <a:pPr marL="457200" indent="-457200" algn="just">
              <a:lnSpc>
                <a:spcPct val="150000"/>
              </a:lnSpc>
              <a:buFont typeface="Arial" panose="020B0604020202020204" pitchFamily="34" charset="0"/>
              <a:buChar char="•"/>
            </a:pPr>
            <a:r>
              <a:rPr lang="en-US" sz="2000" b="1" dirty="0"/>
              <a:t>Fraud detection techniques in banking analyze patterns in financial transactions to distinguish between fraudulent and legitimate activities.</a:t>
            </a:r>
          </a:p>
          <a:p>
            <a:pPr marL="457200" indent="-457200" algn="just">
              <a:lnSpc>
                <a:spcPct val="150000"/>
              </a:lnSpc>
              <a:buFont typeface="Arial" panose="020B0604020202020204" pitchFamily="34" charset="0"/>
              <a:buChar char="•"/>
            </a:pPr>
            <a:r>
              <a:rPr lang="en-US" sz="2000" b="1" dirty="0"/>
              <a:t>Cluster ensemble approaches improve classification performance by aggregating multiple clustering models.</a:t>
            </a:r>
          </a:p>
          <a:p>
            <a:pPr marL="457200" indent="-457200" algn="just">
              <a:lnSpc>
                <a:spcPct val="150000"/>
              </a:lnSpc>
              <a:buFont typeface="Arial" panose="020B0604020202020204" pitchFamily="34" charset="0"/>
              <a:buChar char="•"/>
            </a:pPr>
            <a:r>
              <a:rPr lang="en-US" sz="2000" b="1" dirty="0"/>
              <a:t>Existing financial inclusion strategies focus on making credit accessible to small businesses and underbanked individuals</a:t>
            </a:r>
            <a:r>
              <a:rPr lang="en-US" sz="2000" dirty="0"/>
              <a:t>.</a:t>
            </a:r>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OBJECTIVES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sz="1200" b="1" dirty="0">
                <a:solidFill>
                  <a:schemeClr val="bg1"/>
                </a:solidFill>
              </a:rPr>
              <a:t>Enhancing Financial Inclusion Through AI</a:t>
            </a:r>
            <a:endParaRPr lang="en-US" dirty="0"/>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4" name="Picture 3">
            <a:extLst>
              <a:ext uri="{FF2B5EF4-FFF2-40B4-BE49-F238E27FC236}">
                <a16:creationId xmlns:a16="http://schemas.microsoft.com/office/drawing/2014/main" id="{EA7C29B5-76AB-02BB-92A3-7217860AB342}"/>
              </a:ext>
            </a:extLst>
          </p:cNvPr>
          <p:cNvPicPr>
            <a:picLocks noChangeAspect="1"/>
          </p:cNvPicPr>
          <p:nvPr/>
        </p:nvPicPr>
        <p:blipFill>
          <a:blip r:embed="rId2"/>
          <a:stretch>
            <a:fillRect/>
          </a:stretch>
        </p:blipFill>
        <p:spPr>
          <a:xfrm>
            <a:off x="8530937" y="114497"/>
            <a:ext cx="3160958" cy="506939"/>
          </a:xfrm>
          <a:prstGeom prst="rect">
            <a:avLst/>
          </a:prstGeom>
        </p:spPr>
      </p:pic>
      <p:sp>
        <p:nvSpPr>
          <p:cNvPr id="10" name="TextBox 9">
            <a:extLst>
              <a:ext uri="{FF2B5EF4-FFF2-40B4-BE49-F238E27FC236}">
                <a16:creationId xmlns:a16="http://schemas.microsoft.com/office/drawing/2014/main" id="{02BA6E55-8069-BC12-38DE-6DCC65C55376}"/>
              </a:ext>
            </a:extLst>
          </p:cNvPr>
          <p:cNvSpPr txBox="1"/>
          <p:nvPr/>
        </p:nvSpPr>
        <p:spPr>
          <a:xfrm>
            <a:off x="500132" y="1783220"/>
            <a:ext cx="10822703" cy="419531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b="1" dirty="0"/>
              <a:t>Improving Credit Scoring Accuracy: Enhancing predictive models for better decision-making.</a:t>
            </a:r>
          </a:p>
          <a:p>
            <a:pPr marL="285750" indent="-285750" algn="just">
              <a:lnSpc>
                <a:spcPct val="150000"/>
              </a:lnSpc>
              <a:buFont typeface="Arial" panose="020B0604020202020204" pitchFamily="34" charset="0"/>
              <a:buChar char="•"/>
            </a:pPr>
            <a:r>
              <a:rPr lang="en-US" sz="2000" b="1" dirty="0"/>
              <a:t>Reducing Credit Risk: Identifying high-risk borrowers more effectively.</a:t>
            </a:r>
          </a:p>
          <a:p>
            <a:pPr marL="285750" indent="-285750" algn="just">
              <a:lnSpc>
                <a:spcPct val="150000"/>
              </a:lnSpc>
              <a:buFont typeface="Arial" panose="020B0604020202020204" pitchFamily="34" charset="0"/>
              <a:buChar char="•"/>
            </a:pPr>
            <a:r>
              <a:rPr lang="en-US" sz="2000" b="1" dirty="0"/>
              <a:t>Expanding Loan Accessibility: Ensuring financial inclusion by offering credit to underserved populations.</a:t>
            </a:r>
          </a:p>
          <a:p>
            <a:pPr marL="285750" indent="-285750" algn="just">
              <a:lnSpc>
                <a:spcPct val="150000"/>
              </a:lnSpc>
              <a:buFont typeface="Arial" panose="020B0604020202020204" pitchFamily="34" charset="0"/>
              <a:buChar char="•"/>
            </a:pPr>
            <a:r>
              <a:rPr lang="en-US" sz="2000" b="1" dirty="0"/>
              <a:t>Fraud Prevention: Implementing AI-driven fraud detection mechanisms.</a:t>
            </a:r>
          </a:p>
          <a:p>
            <a:pPr marL="285750" indent="-285750" algn="just">
              <a:lnSpc>
                <a:spcPct val="150000"/>
              </a:lnSpc>
              <a:buFont typeface="Arial" panose="020B0604020202020204" pitchFamily="34" charset="0"/>
              <a:buChar char="•"/>
            </a:pPr>
            <a:r>
              <a:rPr lang="en-US" sz="2000" b="1" dirty="0"/>
              <a:t>Enhancing Efficiency: Automating credit evaluations and reducing processing times.</a:t>
            </a:r>
          </a:p>
          <a:p>
            <a:pPr marL="285750" indent="-285750" algn="just">
              <a:lnSpc>
                <a:spcPct val="150000"/>
              </a:lnSpc>
              <a:buFont typeface="Arial" panose="020B0604020202020204" pitchFamily="34" charset="0"/>
              <a:buChar char="•"/>
            </a:pPr>
            <a:r>
              <a:rPr lang="en-US" sz="2000" b="1" dirty="0"/>
              <a:t>Optimizing Banking Operations: Utilizing AI to streamline lending procedures and compliance checks.</a:t>
            </a:r>
          </a:p>
        </p:txBody>
      </p:sp>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a:xfrm>
            <a:off x="792082" y="726918"/>
            <a:ext cx="9858600" cy="970081"/>
          </a:xfrm>
          <a:effectLst>
            <a:outerShdw blurRad="50800" dist="38100" dir="2700000" algn="tl" rotWithShape="0">
              <a:prstClr val="black">
                <a:alpha val="40000"/>
              </a:prstClr>
            </a:outerShdw>
          </a:effectLst>
        </p:spPr>
        <p:txBody>
          <a:bodyPr/>
          <a:lstStyle/>
          <a:p>
            <a:pPr algn="ctr"/>
            <a:r>
              <a:rPr lang="en" sz="3200" dirty="0"/>
              <a:t> </a:t>
            </a:r>
            <a:r>
              <a:rPr lang="en-US" sz="3600" b="1" dirty="0"/>
              <a:t>Applications in Credit Scoring and Loan Accessibility</a:t>
            </a:r>
            <a:br>
              <a:rPr lang="en-US" sz="3600" b="1" dirty="0"/>
            </a:br>
            <a:endParaRPr lang="en-US" sz="3200" dirty="0"/>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a:xfrm>
            <a:off x="792082" y="5003730"/>
            <a:ext cx="7044643" cy="559184"/>
          </a:xfrm>
        </p:spPr>
        <p:txBody>
          <a:bodyPr/>
          <a:lstStyle/>
          <a:p>
            <a:r>
              <a:rPr lang="en-US" dirty="0"/>
              <a:t>Richard Branson</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sz="1200" b="1" dirty="0">
                <a:solidFill>
                  <a:schemeClr val="bg1"/>
                </a:solidFill>
              </a:rPr>
              <a:t>Enhancing Financial Inclusion Through AI</a:t>
            </a:r>
            <a:endParaRPr lang="en-US" dirty="0"/>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5" name="Picture 4">
            <a:extLst>
              <a:ext uri="{FF2B5EF4-FFF2-40B4-BE49-F238E27FC236}">
                <a16:creationId xmlns:a16="http://schemas.microsoft.com/office/drawing/2014/main" id="{649F5D07-8E74-C77F-9BDA-1BCDEA56EAE6}"/>
              </a:ext>
            </a:extLst>
          </p:cNvPr>
          <p:cNvPicPr>
            <a:picLocks noChangeAspect="1"/>
          </p:cNvPicPr>
          <p:nvPr/>
        </p:nvPicPr>
        <p:blipFill>
          <a:blip r:embed="rId2"/>
          <a:stretch>
            <a:fillRect/>
          </a:stretch>
        </p:blipFill>
        <p:spPr>
          <a:xfrm>
            <a:off x="8530937" y="114497"/>
            <a:ext cx="3160958" cy="506939"/>
          </a:xfrm>
          <a:prstGeom prst="rect">
            <a:avLst/>
          </a:prstGeom>
        </p:spPr>
      </p:pic>
      <p:sp>
        <p:nvSpPr>
          <p:cNvPr id="6" name="Rectangle 5">
            <a:extLst>
              <a:ext uri="{FF2B5EF4-FFF2-40B4-BE49-F238E27FC236}">
                <a16:creationId xmlns:a16="http://schemas.microsoft.com/office/drawing/2014/main" id="{2A6F2151-138E-4C63-951F-F57DCE21CF2E}"/>
              </a:ext>
            </a:extLst>
          </p:cNvPr>
          <p:cNvSpPr/>
          <p:nvPr/>
        </p:nvSpPr>
        <p:spPr>
          <a:xfrm>
            <a:off x="796844" y="1968735"/>
            <a:ext cx="10515600" cy="427066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2000" b="1" dirty="0">
                <a:solidFill>
                  <a:schemeClr val="bg1"/>
                </a:solidFill>
                <a:effectLst>
                  <a:outerShdw blurRad="50800" dist="38100" dir="2700000" algn="tl" rotWithShape="0">
                    <a:prstClr val="black">
                      <a:alpha val="40000"/>
                    </a:prstClr>
                  </a:outerShdw>
                </a:effectLst>
              </a:rPr>
              <a:t>     Benefits of AI in Financial Inclusion</a:t>
            </a:r>
          </a:p>
          <a:p>
            <a:endParaRPr lang="en-US" sz="1600" b="1" dirty="0">
              <a:solidFill>
                <a:schemeClr val="bg1"/>
              </a:solidFill>
            </a:endParaRPr>
          </a:p>
          <a:p>
            <a:pPr marL="285750" indent="-285750" algn="just">
              <a:lnSpc>
                <a:spcPct val="150000"/>
              </a:lnSpc>
              <a:buFont typeface="Arial" panose="020B0604020202020204" pitchFamily="34" charset="0"/>
              <a:buChar char="•"/>
            </a:pPr>
            <a:r>
              <a:rPr lang="en-US" sz="1600" b="1" dirty="0">
                <a:solidFill>
                  <a:schemeClr val="bg1"/>
                </a:solidFill>
              </a:rPr>
              <a:t>Enhanced Decision-Making: </a:t>
            </a:r>
            <a:r>
              <a:rPr lang="en-US" sz="1600" dirty="0">
                <a:solidFill>
                  <a:schemeClr val="bg1"/>
                </a:solidFill>
              </a:rPr>
              <a:t>AI-driven insights optimize loan approval processes.</a:t>
            </a:r>
          </a:p>
          <a:p>
            <a:pPr marL="285750" indent="-285750" algn="just">
              <a:lnSpc>
                <a:spcPct val="150000"/>
              </a:lnSpc>
              <a:buFont typeface="Arial" panose="020B0604020202020204" pitchFamily="34" charset="0"/>
              <a:buChar char="•"/>
            </a:pPr>
            <a:r>
              <a:rPr lang="en-US" sz="1600" b="1" dirty="0">
                <a:solidFill>
                  <a:schemeClr val="bg1"/>
                </a:solidFill>
              </a:rPr>
              <a:t>Increased Transparency: </a:t>
            </a:r>
            <a:r>
              <a:rPr lang="en-US" sz="1600" dirty="0">
                <a:solidFill>
                  <a:schemeClr val="bg1"/>
                </a:solidFill>
              </a:rPr>
              <a:t>Machine learning models provide fair and unbiased credit evaluations.</a:t>
            </a:r>
          </a:p>
          <a:p>
            <a:pPr marL="285750" indent="-285750" algn="just">
              <a:lnSpc>
                <a:spcPct val="150000"/>
              </a:lnSpc>
              <a:buFont typeface="Arial" panose="020B0604020202020204" pitchFamily="34" charset="0"/>
              <a:buChar char="•"/>
            </a:pPr>
            <a:r>
              <a:rPr lang="en-US" sz="1600" b="1" dirty="0">
                <a:solidFill>
                  <a:schemeClr val="bg1"/>
                </a:solidFill>
              </a:rPr>
              <a:t>Risk Mitigation: </a:t>
            </a:r>
            <a:r>
              <a:rPr lang="en-US" sz="1600" dirty="0">
                <a:solidFill>
                  <a:schemeClr val="bg1"/>
                </a:solidFill>
              </a:rPr>
              <a:t>AI algorithms reduce default rates by accurately predicting loan repayment behavior.</a:t>
            </a:r>
          </a:p>
          <a:p>
            <a:pPr algn="just">
              <a:lnSpc>
                <a:spcPct val="150000"/>
              </a:lnSpc>
              <a:buFont typeface="Arial" panose="020B0604020202020204" pitchFamily="34" charset="0"/>
              <a:buChar char="•"/>
            </a:pPr>
            <a:endParaRPr lang="en-US" sz="1600" b="1" dirty="0">
              <a:solidFill>
                <a:schemeClr val="bg1"/>
              </a:solidFill>
            </a:endParaRPr>
          </a:p>
          <a:p>
            <a:pPr algn="just">
              <a:lnSpc>
                <a:spcPct val="150000"/>
              </a:lnSpc>
            </a:pPr>
            <a:r>
              <a:rPr lang="en-US" sz="2000" b="1" dirty="0">
                <a:solidFill>
                  <a:schemeClr val="bg1"/>
                </a:solidFill>
                <a:effectLst>
                  <a:outerShdw blurRad="50800" dist="38100" dir="2700000" algn="tl" rotWithShape="0">
                    <a:prstClr val="black">
                      <a:alpha val="40000"/>
                    </a:prstClr>
                  </a:outerShdw>
                </a:effectLst>
              </a:rPr>
              <a:t>     AI for Credit Scoring</a:t>
            </a:r>
          </a:p>
          <a:p>
            <a:pPr marL="285750" indent="-285750" algn="just">
              <a:lnSpc>
                <a:spcPct val="150000"/>
              </a:lnSpc>
              <a:buFont typeface="Arial" panose="020B0604020202020204" pitchFamily="34" charset="0"/>
              <a:buChar char="•"/>
            </a:pPr>
            <a:r>
              <a:rPr lang="en-US" sz="1600" b="1" dirty="0">
                <a:solidFill>
                  <a:schemeClr val="bg1"/>
                </a:solidFill>
              </a:rPr>
              <a:t>Supervised Learning: </a:t>
            </a:r>
            <a:r>
              <a:rPr lang="en-US" sz="1600" dirty="0">
                <a:solidFill>
                  <a:schemeClr val="bg1"/>
                </a:solidFill>
              </a:rPr>
              <a:t>Classification models predict default probabilities based on historical data.</a:t>
            </a:r>
          </a:p>
          <a:p>
            <a:pPr marL="285750" indent="-285750" algn="just">
              <a:lnSpc>
                <a:spcPct val="150000"/>
              </a:lnSpc>
              <a:buFont typeface="Arial" panose="020B0604020202020204" pitchFamily="34" charset="0"/>
              <a:buChar char="•"/>
            </a:pPr>
            <a:r>
              <a:rPr lang="en-US" sz="1600" b="1" dirty="0">
                <a:solidFill>
                  <a:schemeClr val="bg1"/>
                </a:solidFill>
              </a:rPr>
              <a:t>Unsupervised Learning: </a:t>
            </a:r>
            <a:r>
              <a:rPr lang="en-US" sz="1600" dirty="0">
                <a:solidFill>
                  <a:schemeClr val="bg1"/>
                </a:solidFill>
              </a:rPr>
              <a:t>Clustering techniques categorize borrowers based on risk profiles.</a:t>
            </a:r>
          </a:p>
          <a:p>
            <a:pPr marL="285750" indent="-285750" algn="just">
              <a:lnSpc>
                <a:spcPct val="150000"/>
              </a:lnSpc>
              <a:buFont typeface="Arial" panose="020B0604020202020204" pitchFamily="34" charset="0"/>
              <a:buChar char="•"/>
            </a:pPr>
            <a:r>
              <a:rPr lang="en-US" sz="1600" b="1" dirty="0">
                <a:solidFill>
                  <a:schemeClr val="bg1"/>
                </a:solidFill>
              </a:rPr>
              <a:t>Ensemble Methods: </a:t>
            </a:r>
            <a:r>
              <a:rPr lang="en-US" sz="1600" dirty="0">
                <a:solidFill>
                  <a:schemeClr val="bg1"/>
                </a:solidFill>
              </a:rPr>
              <a:t>Combining multiple algorithms enhances model robustness and accuracy</a:t>
            </a:r>
            <a:r>
              <a:rPr lang="en-US" sz="1600" b="1" dirty="0">
                <a:solidFill>
                  <a:schemeClr val="bg1"/>
                </a:solidFill>
              </a:rPr>
              <a:t>.</a:t>
            </a:r>
          </a:p>
          <a:p>
            <a:pPr algn="ctr"/>
            <a:endParaRPr lang="en-IN" sz="1600" dirty="0"/>
          </a:p>
        </p:txBody>
      </p:sp>
    </p:spTree>
    <p:extLst>
      <p:ext uri="{BB962C8B-B14F-4D97-AF65-F5344CB8AC3E}">
        <p14:creationId xmlns:p14="http://schemas.microsoft.com/office/powerpoint/2010/main" val="157209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Placeholder 31">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a:blip r:embed="rId2"/>
          <a:srcRect l="44047" t="359" r="9162" b="3054"/>
          <a:stretch/>
        </p:blipFill>
        <p:spPr>
          <a:xfrm>
            <a:off x="6697057" y="1251974"/>
            <a:ext cx="2749871" cy="4929188"/>
          </a:xfrm>
          <a:prstGeom prst="rect">
            <a:avLst/>
          </a:prstGeom>
          <a:ln>
            <a:noFill/>
          </a:ln>
          <a:effectLst>
            <a:outerShdw blurRad="292100" dist="139700" dir="2700000" algn="tl" rotWithShape="0">
              <a:srgbClr val="333333">
                <a:alpha val="65000"/>
              </a:srgbClr>
            </a:outerShdw>
          </a:effectLst>
        </p:spPr>
      </p:pic>
      <p:pic>
        <p:nvPicPr>
          <p:cNvPr id="68" name="Picture Placeholder 11">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a:blip r:embed="rId3"/>
          <a:srcRect l="44916" r="9400"/>
          <a:stretch/>
        </p:blipFill>
        <p:spPr>
          <a:xfrm>
            <a:off x="9781512" y="1249896"/>
            <a:ext cx="1672682" cy="2278993"/>
          </a:xfrm>
          <a:prstGeom prst="rect">
            <a:avLst/>
          </a:prstGeom>
          <a:ln>
            <a:noFill/>
          </a:ln>
          <a:effectLst>
            <a:outerShdw blurRad="292100" dist="139700" dir="2700000" algn="tl" rotWithShape="0">
              <a:srgbClr val="333333">
                <a:alpha val="65000"/>
              </a:srgbClr>
            </a:outerShdw>
          </a:effectLst>
        </p:spPr>
      </p:pic>
      <p:pic>
        <p:nvPicPr>
          <p:cNvPr id="69" name="Picture Placeholder 8">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a:blip r:embed="rId4"/>
          <a:srcRect/>
          <a:stretch/>
        </p:blipFill>
        <p:spPr>
          <a:xfrm>
            <a:off x="9791099" y="3902169"/>
            <a:ext cx="1672682" cy="2278993"/>
          </a:xfrm>
          <a:prstGeom prst="rect">
            <a:avLst/>
          </a:prstGeom>
          <a:ln>
            <a:noFill/>
          </a:ln>
          <a:effectLst>
            <a:outerShdw blurRad="292100" dist="139700" dir="2700000" algn="tl" rotWithShape="0">
              <a:srgbClr val="333333">
                <a:alpha val="65000"/>
              </a:srgbClr>
            </a:outerShdw>
          </a:effectLst>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sz="1200" b="1" dirty="0">
                <a:solidFill>
                  <a:schemeClr val="bg1"/>
                </a:solidFill>
              </a:rPr>
              <a:t>Enhancing Financial Inclusion Through AI</a:t>
            </a:r>
            <a:endParaRPr lang="en-US" dirty="0"/>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8</a:t>
            </a:fld>
            <a:endParaRPr lang="en-US" dirty="0"/>
          </a:p>
        </p:txBody>
      </p:sp>
      <p:pic>
        <p:nvPicPr>
          <p:cNvPr id="2" name="Picture 1">
            <a:extLst>
              <a:ext uri="{FF2B5EF4-FFF2-40B4-BE49-F238E27FC236}">
                <a16:creationId xmlns:a16="http://schemas.microsoft.com/office/drawing/2014/main" id="{018881E0-C69E-2585-7DA6-335BE1A3E4D8}"/>
              </a:ext>
            </a:extLst>
          </p:cNvPr>
          <p:cNvPicPr>
            <a:picLocks noChangeAspect="1"/>
          </p:cNvPicPr>
          <p:nvPr/>
        </p:nvPicPr>
        <p:blipFill>
          <a:blip r:embed="rId5"/>
          <a:stretch>
            <a:fillRect/>
          </a:stretch>
        </p:blipFill>
        <p:spPr>
          <a:xfrm>
            <a:off x="8530937" y="114497"/>
            <a:ext cx="3160958" cy="506939"/>
          </a:xfrm>
          <a:prstGeom prst="rect">
            <a:avLst/>
          </a:prstGeom>
        </p:spPr>
      </p:pic>
      <p:sp>
        <p:nvSpPr>
          <p:cNvPr id="3" name="Title 3">
            <a:extLst>
              <a:ext uri="{FF2B5EF4-FFF2-40B4-BE49-F238E27FC236}">
                <a16:creationId xmlns:a16="http://schemas.microsoft.com/office/drawing/2014/main" id="{9F3B36DB-9CCB-0382-2BE3-FF2DF8767ADA}"/>
              </a:ext>
            </a:extLst>
          </p:cNvPr>
          <p:cNvSpPr txBox="1">
            <a:spLocks/>
          </p:cNvSpPr>
          <p:nvPr/>
        </p:nvSpPr>
        <p:spPr>
          <a:xfrm>
            <a:off x="673889" y="620043"/>
            <a:ext cx="10490932" cy="443213"/>
          </a:xfrm>
          <a:prstGeom prst="rect">
            <a:avLst/>
          </a:prstGeom>
          <a:effectLst>
            <a:outerShdw blurRad="50800" dist="38100" dir="2700000" algn="tl" rotWithShape="0">
              <a:prstClr val="black">
                <a:alpha val="40000"/>
              </a:prstClr>
            </a:outerShdw>
          </a:effectLst>
        </p:spPr>
        <p:txBody>
          <a:bodyPr vert="horz" lIns="0" tIns="0" rIns="0" bIns="0" rtlCol="0" anchor="t">
            <a:noAutofit/>
          </a:bodyPr>
          <a:lstStyle>
            <a:lvl1pPr algn="l"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IN" dirty="0"/>
              <a:t>Machine Learning in Loan Accessibility</a:t>
            </a:r>
            <a:br>
              <a:rPr lang="en-IN" dirty="0"/>
            </a:br>
            <a:endParaRPr lang="en-US" dirty="0"/>
          </a:p>
        </p:txBody>
      </p:sp>
      <p:sp>
        <p:nvSpPr>
          <p:cNvPr id="6" name="Content Placeholder 7">
            <a:extLst>
              <a:ext uri="{FF2B5EF4-FFF2-40B4-BE49-F238E27FC236}">
                <a16:creationId xmlns:a16="http://schemas.microsoft.com/office/drawing/2014/main" id="{93FFFB0E-78BC-0F11-DA73-9CE213E65311}"/>
              </a:ext>
            </a:extLst>
          </p:cNvPr>
          <p:cNvSpPr txBox="1">
            <a:spLocks/>
          </p:cNvSpPr>
          <p:nvPr/>
        </p:nvSpPr>
        <p:spPr>
          <a:xfrm>
            <a:off x="279423" y="1726500"/>
            <a:ext cx="6279341" cy="4351338"/>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IN" sz="2000" b="1" dirty="0"/>
              <a:t>Data Preprocessing : Handling missing values, encoding categorical data, and normalizing inputs.</a:t>
            </a:r>
          </a:p>
          <a:p>
            <a:pPr marL="342900" indent="-342900" algn="just">
              <a:buFont typeface="Arial" panose="020B0604020202020204" pitchFamily="34" charset="0"/>
              <a:buChar char="•"/>
            </a:pPr>
            <a:r>
              <a:rPr lang="en-IN" sz="2000" b="1" dirty="0"/>
              <a:t>Predictive Analytics : Identifying patterns in financial </a:t>
            </a:r>
            <a:r>
              <a:rPr lang="en-IN" sz="2000" b="1" dirty="0" err="1"/>
              <a:t>behavior</a:t>
            </a:r>
            <a:r>
              <a:rPr lang="en-IN" sz="2000" b="1" dirty="0"/>
              <a:t> to improve loan distribution.</a:t>
            </a:r>
          </a:p>
          <a:p>
            <a:pPr marL="342900" indent="-342900" algn="just">
              <a:buFont typeface="Arial" panose="020B0604020202020204" pitchFamily="34" charset="0"/>
              <a:buChar char="•"/>
            </a:pPr>
            <a:r>
              <a:rPr lang="en-IN" sz="2000" b="1" dirty="0"/>
              <a:t>Clustering Algorithms : Segmenting borrowers into risk categories for personalized credit offers.</a:t>
            </a:r>
          </a:p>
        </p:txBody>
      </p:sp>
    </p:spTree>
    <p:extLst>
      <p:ext uri="{BB962C8B-B14F-4D97-AF65-F5344CB8AC3E}">
        <p14:creationId xmlns:p14="http://schemas.microsoft.com/office/powerpoint/2010/main" val="256311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a:xfrm>
            <a:off x="850534" y="586950"/>
            <a:ext cx="10490932" cy="443213"/>
          </a:xfrm>
          <a:effectLst>
            <a:outerShdw blurRad="50800" dist="38100" dir="2700000" algn="tl" rotWithShape="0">
              <a:prstClr val="black">
                <a:alpha val="40000"/>
              </a:prstClr>
            </a:outerShdw>
          </a:effectLst>
        </p:spPr>
        <p:txBody>
          <a:bodyPr/>
          <a:lstStyle/>
          <a:p>
            <a:r>
              <a:rPr lang="en-IN" dirty="0">
                <a:effectLst>
                  <a:outerShdw blurRad="50800" dist="38100" dir="2700000" algn="tl" rotWithShape="0">
                    <a:prstClr val="black">
                      <a:alpha val="40000"/>
                    </a:prstClr>
                  </a:outerShdw>
                </a:effectLst>
              </a:rPr>
              <a:t>Methodology</a:t>
            </a:r>
            <a:endParaRPr lang="en-US" dirty="0">
              <a:effectLst>
                <a:outerShdw blurRad="50800" dist="38100" dir="2700000" algn="tl" rotWithShape="0">
                  <a:prstClr val="black">
                    <a:alpha val="40000"/>
                  </a:prstClr>
                </a:outerShdw>
              </a:effectLst>
            </a:endParaRP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sz="1200" b="1" dirty="0">
                <a:solidFill>
                  <a:schemeClr val="bg1"/>
                </a:solidFill>
              </a:rPr>
              <a:t>Enhancing Financial Inclusion Through AI</a:t>
            </a:r>
            <a:endParaRPr lang="en-US" dirty="0"/>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2" name="Picture 1">
            <a:extLst>
              <a:ext uri="{FF2B5EF4-FFF2-40B4-BE49-F238E27FC236}">
                <a16:creationId xmlns:a16="http://schemas.microsoft.com/office/drawing/2014/main" id="{682B1081-9DBF-773B-D5F8-E3CDDA197B94}"/>
              </a:ext>
            </a:extLst>
          </p:cNvPr>
          <p:cNvPicPr>
            <a:picLocks noChangeAspect="1"/>
          </p:cNvPicPr>
          <p:nvPr/>
        </p:nvPicPr>
        <p:blipFill>
          <a:blip r:embed="rId2"/>
          <a:stretch>
            <a:fillRect/>
          </a:stretch>
        </p:blipFill>
        <p:spPr>
          <a:xfrm>
            <a:off x="8530937" y="114497"/>
            <a:ext cx="3160958" cy="506939"/>
          </a:xfrm>
          <a:prstGeom prst="rect">
            <a:avLst/>
          </a:prstGeom>
        </p:spPr>
      </p:pic>
      <p:sp>
        <p:nvSpPr>
          <p:cNvPr id="8" name="Content Placeholder 7">
            <a:extLst>
              <a:ext uri="{FF2B5EF4-FFF2-40B4-BE49-F238E27FC236}">
                <a16:creationId xmlns:a16="http://schemas.microsoft.com/office/drawing/2014/main" id="{D591D0AD-9C28-3F6C-E142-6F98AA125836}"/>
              </a:ext>
            </a:extLst>
          </p:cNvPr>
          <p:cNvSpPr>
            <a:spLocks noGrp="1"/>
          </p:cNvSpPr>
          <p:nvPr>
            <p:ph sz="half" idx="2"/>
          </p:nvPr>
        </p:nvSpPr>
        <p:spPr>
          <a:xfrm>
            <a:off x="228600" y="1093889"/>
            <a:ext cx="7147188" cy="4167018"/>
          </a:xfrm>
        </p:spPr>
        <p:txBody>
          <a:bodyPr/>
          <a:lstStyle/>
          <a:p>
            <a:pPr marL="285750" lvl="0" indent="-285750" algn="just" rtl="0">
              <a:lnSpc>
                <a:spcPct val="170000"/>
              </a:lnSpc>
              <a:spcBef>
                <a:spcPts val="0"/>
              </a:spcBef>
              <a:spcAft>
                <a:spcPts val="1200"/>
              </a:spcAft>
              <a:buFont typeface="Arial" panose="020B0604020202020204" pitchFamily="34" charset="0"/>
              <a:buChar char="•"/>
            </a:pPr>
            <a:r>
              <a:rPr lang="en-US" sz="1600" b="1" dirty="0"/>
              <a:t>The figure illustrates a structured pipeline for AI-driven credit scoring, encompassing data preprocessing, feature engineering, and model training. </a:t>
            </a:r>
          </a:p>
          <a:p>
            <a:pPr marL="285750" lvl="0" indent="-285750" algn="just" rtl="0">
              <a:lnSpc>
                <a:spcPct val="170000"/>
              </a:lnSpc>
              <a:spcBef>
                <a:spcPts val="0"/>
              </a:spcBef>
              <a:spcAft>
                <a:spcPts val="1200"/>
              </a:spcAft>
              <a:buFont typeface="Arial" panose="020B0604020202020204" pitchFamily="34" charset="0"/>
              <a:buChar char="•"/>
            </a:pPr>
            <a:r>
              <a:rPr lang="en-US" sz="1600" b="1" dirty="0"/>
              <a:t>Initially, raw data undergoes anomaly detection, missing data imputation, and nominal data preprocessing to ensure data quality. </a:t>
            </a:r>
          </a:p>
          <a:p>
            <a:pPr marL="285750" lvl="0" indent="-285750" algn="just" rtl="0">
              <a:lnSpc>
                <a:spcPct val="170000"/>
              </a:lnSpc>
              <a:spcBef>
                <a:spcPts val="0"/>
              </a:spcBef>
              <a:spcAft>
                <a:spcPts val="1200"/>
              </a:spcAft>
              <a:buFont typeface="Arial" panose="020B0604020202020204" pitchFamily="34" charset="0"/>
              <a:buChar char="•"/>
            </a:pPr>
            <a:r>
              <a:rPr lang="en-US" sz="1600" b="1" dirty="0"/>
              <a:t>Next, relevant features are selected, constructed using polynomial and expert-driven approaches, and integrated for improved model performance. </a:t>
            </a:r>
          </a:p>
          <a:p>
            <a:pPr marL="285750" lvl="0" indent="-285750" algn="just" rtl="0">
              <a:lnSpc>
                <a:spcPct val="170000"/>
              </a:lnSpc>
              <a:spcBef>
                <a:spcPts val="0"/>
              </a:spcBef>
              <a:spcAft>
                <a:spcPts val="1200"/>
              </a:spcAft>
              <a:buFont typeface="Arial" panose="020B0604020202020204" pitchFamily="34" charset="0"/>
              <a:buChar char="•"/>
            </a:pPr>
            <a:r>
              <a:rPr lang="en-US" sz="1600" b="1" dirty="0"/>
              <a:t>Finally, machine learning algorithms such as Random Forest, Logistic Regression, and Light GBM are employed to train predictive models, enhancing accuracy in credit risk assessment and financial decision-making.</a:t>
            </a:r>
            <a:endParaRPr lang="en-IN" sz="1600" b="1" dirty="0"/>
          </a:p>
        </p:txBody>
      </p:sp>
      <p:pic>
        <p:nvPicPr>
          <p:cNvPr id="9" name="Picture 8">
            <a:extLst>
              <a:ext uri="{FF2B5EF4-FFF2-40B4-BE49-F238E27FC236}">
                <a16:creationId xmlns:a16="http://schemas.microsoft.com/office/drawing/2014/main" id="{B5A32987-0C31-0926-B5B3-56D00A9CAC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8696" y="4021673"/>
            <a:ext cx="3859866" cy="259753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A0F9A4-A7FB-F1AF-F167-28F9B6008690}"/>
              </a:ext>
            </a:extLst>
          </p:cNvPr>
          <p:cNvPicPr>
            <a:picLocks noChangeAspect="1"/>
          </p:cNvPicPr>
          <p:nvPr/>
        </p:nvPicPr>
        <p:blipFill>
          <a:blip r:embed="rId4" cstate="print">
            <a:extLst>
              <a:ext uri="{28A0092B-C50C-407E-A947-70E740481C1C}">
                <a14:useLocalDpi xmlns:a14="http://schemas.microsoft.com/office/drawing/2010/main" val="0"/>
              </a:ext>
            </a:extLst>
          </a:blip>
          <a:srcRect t="3912"/>
          <a:stretch/>
        </p:blipFill>
        <p:spPr bwMode="auto">
          <a:xfrm>
            <a:off x="7585364" y="1199639"/>
            <a:ext cx="4106531" cy="2597531"/>
          </a:xfrm>
          <a:prstGeom prst="rect">
            <a:avLst/>
          </a:prstGeom>
          <a:ln>
            <a:noFill/>
          </a:ln>
          <a:effectLst>
            <a:outerShdw blurRad="292100" dist="139700" dir="2700000" algn="tl" rotWithShape="0">
              <a:srgbClr val="333333">
                <a:alpha val="65000"/>
              </a:srgbClr>
            </a:outerShdw>
          </a:effectLst>
        </p:spPr>
      </p:pic>
      <p:sp>
        <p:nvSpPr>
          <p:cNvPr id="12" name="Parallelogram 11">
            <a:extLst>
              <a:ext uri="{FF2B5EF4-FFF2-40B4-BE49-F238E27FC236}">
                <a16:creationId xmlns:a16="http://schemas.microsoft.com/office/drawing/2014/main" id="{D9B928A4-8459-9F0C-6CC5-285F05B537F0}"/>
              </a:ext>
            </a:extLst>
          </p:cNvPr>
          <p:cNvSpPr/>
          <p:nvPr/>
        </p:nvSpPr>
        <p:spPr>
          <a:xfrm>
            <a:off x="9081655" y="6546272"/>
            <a:ext cx="1204929" cy="218013"/>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FIGURE 2</a:t>
            </a:r>
            <a:endParaRPr lang="en-IN" sz="1200" b="1" dirty="0"/>
          </a:p>
        </p:txBody>
      </p:sp>
      <p:sp>
        <p:nvSpPr>
          <p:cNvPr id="13" name="Parallelogram 12">
            <a:extLst>
              <a:ext uri="{FF2B5EF4-FFF2-40B4-BE49-F238E27FC236}">
                <a16:creationId xmlns:a16="http://schemas.microsoft.com/office/drawing/2014/main" id="{5603CA03-E4E2-2F6C-A760-CC0E05D9D7C2}"/>
              </a:ext>
            </a:extLst>
          </p:cNvPr>
          <p:cNvSpPr/>
          <p:nvPr/>
        </p:nvSpPr>
        <p:spPr>
          <a:xfrm>
            <a:off x="9036164" y="3732143"/>
            <a:ext cx="1204929" cy="218013"/>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FIGURE 1</a:t>
            </a:r>
            <a:endParaRPr lang="en-IN" sz="1200" b="1" dirty="0"/>
          </a:p>
        </p:txBody>
      </p:sp>
    </p:spTree>
    <p:extLst>
      <p:ext uri="{BB962C8B-B14F-4D97-AF65-F5344CB8AC3E}">
        <p14:creationId xmlns:p14="http://schemas.microsoft.com/office/powerpoint/2010/main" val="2646176605"/>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121</TotalTime>
  <Words>895</Words>
  <Application>Microsoft Office PowerPoint</Application>
  <PresentationFormat>Widescreen</PresentationFormat>
  <Paragraphs>95</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Avenir Next LT Pro</vt:lpstr>
      <vt:lpstr>Calibri</vt:lpstr>
      <vt:lpstr>Office Theme</vt:lpstr>
      <vt:lpstr>Enhancing Financial Inclusion Through AI</vt:lpstr>
      <vt:lpstr>MEET OUR TEAM</vt:lpstr>
      <vt:lpstr>Abstract</vt:lpstr>
      <vt:lpstr>INTRODUCTION</vt:lpstr>
      <vt:lpstr>Literature Survey</vt:lpstr>
      <vt:lpstr>OBJECTIVES</vt:lpstr>
      <vt:lpstr> Applications in Credit Scoring and Loan Accessibility </vt:lpstr>
      <vt:lpstr>PowerPoint Presentation</vt:lpstr>
      <vt:lpstr>Methodology</vt:lpstr>
      <vt:lpstr>Methodology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Manoj Paradesi</dc:creator>
  <cp:lastModifiedBy>Manoj Paradesi</cp:lastModifiedBy>
  <cp:revision>42</cp:revision>
  <dcterms:created xsi:type="dcterms:W3CDTF">2025-02-16T09:04:50Z</dcterms:created>
  <dcterms:modified xsi:type="dcterms:W3CDTF">2025-02-16T11:06:20Z</dcterms:modified>
</cp:coreProperties>
</file>